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sldIdLst>
    <p:sldId id="340" r:id="rId5"/>
    <p:sldId id="376" r:id="rId6"/>
    <p:sldId id="390" r:id="rId7"/>
    <p:sldId id="401" r:id="rId8"/>
    <p:sldId id="402" r:id="rId9"/>
    <p:sldId id="403" r:id="rId10"/>
    <p:sldId id="404" r:id="rId11"/>
    <p:sldId id="405" r:id="rId12"/>
    <p:sldId id="382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rkj\Downloads\2023_Predikce-prijmu-systemu-verejneho-zdravotniho-pojisteni_verze-2023-08-18%20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https://kcict.sharepoint.com/sites/CAU1/Sdilene%20dokumenty/Podkladov&#233;%20materi&#225;ly/&#218;V%202024/Modela&#269;n&#237;%20soubory/Finan&#269;n&#237;%20bilance%202024%20a%20modelace%20nemocnic/SOUHRN%20Modelace%20ZP%202023%20a%202024%20-%20po%20p&#345;ipom&#237;nk&#225;ch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https://kcict.sharepoint.com/sites/CAU1/Sdilene%20dokumenty/Podkladov&#233;%20materi&#225;ly/&#218;V%202024/Modela&#269;n&#237;%20soubory/Finan&#269;n&#237;%20bilance%202024%20a%20modelace%20nemocnic/SOUHRN%20Modelace%20ZP%202023%20a%202024%20-%20po%20p&#345;ipom&#237;nk&#225;ch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https://kcict.sharepoint.com/sites/CAU1/Sdilene%20dokumenty/Podkladov&#233;%20materi&#225;ly/&#218;V%202024/Modela&#269;n&#237;%20soubory/Finan&#269;n&#237;%20bilance%202024%20a%20modelace%20nemocnic/SOUHRN%20Modelace%20ZP%202023%20a%202024%20-%20po%20p&#345;ipom&#237;nk&#225;c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Vývoj celkových příjmů (v</a:t>
            </a:r>
            <a:r>
              <a:rPr lang="cs-CZ" baseline="0"/>
              <a:t> mld. Kč)</a:t>
            </a:r>
            <a:endParaRPr lang="cs-CZ"/>
          </a:p>
        </c:rich>
      </c:tx>
      <c:layout>
        <c:manualLayout>
          <c:xMode val="edge"/>
          <c:yMode val="edge"/>
          <c:x val="0.23072900262467191"/>
          <c:y val="4.58810845535740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List1!$B$17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>
                <a:tint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List1!$A$21</c:f>
              <c:strCache>
                <c:ptCount val="1"/>
                <c:pt idx="0">
                  <c:v>Celkem příjmy</c:v>
                </c:pt>
              </c:strCache>
            </c:strRef>
          </c:cat>
          <c:val>
            <c:numRef>
              <c:f>List1!$B$21</c:f>
              <c:numCache>
                <c:formatCode>General</c:formatCode>
                <c:ptCount val="1"/>
                <c:pt idx="0">
                  <c:v>331.5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10-4110-AD3C-3F83972BD31A}"/>
            </c:ext>
          </c:extLst>
        </c:ser>
        <c:ser>
          <c:idx val="1"/>
          <c:order val="1"/>
          <c:tx>
            <c:strRef>
              <c:f>List1!$C$17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tint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List1!$A$21</c:f>
              <c:strCache>
                <c:ptCount val="1"/>
                <c:pt idx="0">
                  <c:v>Celkem příjmy</c:v>
                </c:pt>
              </c:strCache>
            </c:strRef>
          </c:cat>
          <c:val>
            <c:numRef>
              <c:f>List1!$C$21</c:f>
              <c:numCache>
                <c:formatCode>General</c:formatCode>
                <c:ptCount val="1"/>
                <c:pt idx="0">
                  <c:v>358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10-4110-AD3C-3F83972BD31A}"/>
            </c:ext>
          </c:extLst>
        </c:ser>
        <c:ser>
          <c:idx val="2"/>
          <c:order val="2"/>
          <c:tx>
            <c:strRef>
              <c:f>List1!$D$17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tint val="9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List1!$A$21</c:f>
              <c:strCache>
                <c:ptCount val="1"/>
                <c:pt idx="0">
                  <c:v>Celkem příjmy</c:v>
                </c:pt>
              </c:strCache>
            </c:strRef>
          </c:cat>
          <c:val>
            <c:numRef>
              <c:f>List1!$D$21</c:f>
              <c:numCache>
                <c:formatCode>General</c:formatCode>
                <c:ptCount val="1"/>
                <c:pt idx="0">
                  <c:v>399.9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10-4110-AD3C-3F83972BD31A}"/>
            </c:ext>
          </c:extLst>
        </c:ser>
        <c:ser>
          <c:idx val="3"/>
          <c:order val="3"/>
          <c:tx>
            <c:strRef>
              <c:f>List1!$E$17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shade val="9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List1!$A$21</c:f>
              <c:strCache>
                <c:ptCount val="1"/>
                <c:pt idx="0">
                  <c:v>Celkem příjmy</c:v>
                </c:pt>
              </c:strCache>
            </c:strRef>
          </c:cat>
          <c:val>
            <c:numRef>
              <c:f>List1!$E$21</c:f>
              <c:numCache>
                <c:formatCode>General</c:formatCode>
                <c:ptCount val="1"/>
                <c:pt idx="0">
                  <c:v>432.7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510-4110-AD3C-3F83972BD31A}"/>
            </c:ext>
          </c:extLst>
        </c:ser>
        <c:ser>
          <c:idx val="4"/>
          <c:order val="4"/>
          <c:tx>
            <c:strRef>
              <c:f>List1!$F$17</c:f>
              <c:strCache>
                <c:ptCount val="1"/>
                <c:pt idx="0">
                  <c:v>2023*</c:v>
                </c:pt>
              </c:strCache>
            </c:strRef>
          </c:tx>
          <c:spPr>
            <a:solidFill>
              <a:schemeClr val="accent1">
                <a:shade val="7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467,8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0D8-4053-AD11-5539E8C0EA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List1!$A$21</c:f>
              <c:strCache>
                <c:ptCount val="1"/>
                <c:pt idx="0">
                  <c:v>Celkem příjmy</c:v>
                </c:pt>
              </c:strCache>
            </c:strRef>
          </c:cat>
          <c:val>
            <c:numRef>
              <c:f>List1!$F$21</c:f>
              <c:numCache>
                <c:formatCode>General</c:formatCode>
                <c:ptCount val="1"/>
                <c:pt idx="0">
                  <c:v>464.6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510-4110-AD3C-3F83972BD31A}"/>
            </c:ext>
          </c:extLst>
        </c:ser>
        <c:ser>
          <c:idx val="5"/>
          <c:order val="5"/>
          <c:tx>
            <c:strRef>
              <c:f>List1!$G$17</c:f>
              <c:strCache>
                <c:ptCount val="1"/>
                <c:pt idx="0">
                  <c:v>2024*</c:v>
                </c:pt>
              </c:strCache>
            </c:strRef>
          </c:tx>
          <c:spPr>
            <a:solidFill>
              <a:schemeClr val="accent1">
                <a:shade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List1!$A$21</c:f>
              <c:strCache>
                <c:ptCount val="1"/>
                <c:pt idx="0">
                  <c:v>Celkem příjmy</c:v>
                </c:pt>
              </c:strCache>
            </c:strRef>
          </c:cat>
          <c:val>
            <c:numRef>
              <c:f>List1!$G$21</c:f>
              <c:numCache>
                <c:formatCode>General</c:formatCode>
                <c:ptCount val="1"/>
                <c:pt idx="0">
                  <c:v>499.5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510-4110-AD3C-3F83972BD31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08219327"/>
        <c:axId val="1408219743"/>
      </c:barChart>
      <c:catAx>
        <c:axId val="14082193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408219743"/>
        <c:crosses val="autoZero"/>
        <c:auto val="1"/>
        <c:lblAlgn val="ctr"/>
        <c:lblOffset val="100"/>
        <c:noMultiLvlLbl val="0"/>
      </c:catAx>
      <c:valAx>
        <c:axId val="1408219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4082193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Zůstatky 2019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48F-4EFD-8156-8709D59B50D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48F-4EFD-8156-8709D59B50D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48F-4EFD-8156-8709D59B50D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48F-4EFD-8156-8709D59B50D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48F-4EFD-8156-8709D59B50D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48F-4EFD-8156-8709D59B50D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48F-4EFD-8156-8709D59B50D0}"/>
              </c:ext>
            </c:extLst>
          </c:dPt>
          <c:dLbls>
            <c:dLbl>
              <c:idx val="6"/>
              <c:layout>
                <c:manualLayout>
                  <c:x val="4.3678352611369875E-3"/>
                  <c:y val="1.600203424085281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48F-4EFD-8156-8709D59B50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'[SOUHRN Modelace ZP 2023 a 2024 - po připomínkách.xlsx]Zůstatky grafy'!$B$1:$H$1</c:f>
              <c:strCache>
                <c:ptCount val="7"/>
                <c:pt idx="0">
                  <c:v>VZP</c:v>
                </c:pt>
                <c:pt idx="1">
                  <c:v>VoZP</c:v>
                </c:pt>
                <c:pt idx="2">
                  <c:v>ČPZP</c:v>
                </c:pt>
                <c:pt idx="3">
                  <c:v>OZP</c:v>
                </c:pt>
                <c:pt idx="4">
                  <c:v>ZP Škoda</c:v>
                </c:pt>
                <c:pt idx="5">
                  <c:v>ZP MV</c:v>
                </c:pt>
                <c:pt idx="6">
                  <c:v>RBP</c:v>
                </c:pt>
              </c:strCache>
            </c:strRef>
          </c:cat>
          <c:val>
            <c:numRef>
              <c:f>'[SOUHRN Modelace ZP 2023 a 2024 - po připomínkách.xlsx]Zůstatky grafy'!$B$5:$H$5</c:f>
              <c:numCache>
                <c:formatCode>#,##0</c:formatCode>
                <c:ptCount val="7"/>
                <c:pt idx="0">
                  <c:v>33569030.039000005</c:v>
                </c:pt>
                <c:pt idx="1">
                  <c:v>2322558</c:v>
                </c:pt>
                <c:pt idx="2">
                  <c:v>6437512</c:v>
                </c:pt>
                <c:pt idx="3">
                  <c:v>5076147.3499999996</c:v>
                </c:pt>
                <c:pt idx="4">
                  <c:v>1197729</c:v>
                </c:pt>
                <c:pt idx="5">
                  <c:v>7688045</c:v>
                </c:pt>
                <c:pt idx="6">
                  <c:v>2253180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48F-4EFD-8156-8709D59B50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Zůstatky 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EA1-4A87-BDC3-61FFC1BC22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EA1-4A87-BDC3-61FFC1BC22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EA1-4A87-BDC3-61FFC1BC22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EA1-4A87-BDC3-61FFC1BC22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EA1-4A87-BDC3-61FFC1BC22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EA1-4A87-BDC3-61FFC1BC22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EA1-4A87-BDC3-61FFC1BC22B1}"/>
              </c:ext>
            </c:extLst>
          </c:dPt>
          <c:dLbls>
            <c:dLbl>
              <c:idx val="6"/>
              <c:layout>
                <c:manualLayout>
                  <c:x val="9.5835070540539469E-3"/>
                  <c:y val="1.986659651030825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EA1-4A87-BDC3-61FFC1BC22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'[SOUHRN Modelace ZP 2023 a 2024 - po připomínkách.xlsx]Zůstatky grafy'!$B$1:$H$1</c:f>
              <c:strCache>
                <c:ptCount val="7"/>
                <c:pt idx="0">
                  <c:v>VZP</c:v>
                </c:pt>
                <c:pt idx="1">
                  <c:v>VoZP</c:v>
                </c:pt>
                <c:pt idx="2">
                  <c:v>ČPZP</c:v>
                </c:pt>
                <c:pt idx="3">
                  <c:v>OZP</c:v>
                </c:pt>
                <c:pt idx="4">
                  <c:v>ZP Škoda</c:v>
                </c:pt>
                <c:pt idx="5">
                  <c:v>ZP MV</c:v>
                </c:pt>
                <c:pt idx="6">
                  <c:v>RBP</c:v>
                </c:pt>
              </c:strCache>
            </c:strRef>
          </c:cat>
          <c:val>
            <c:numRef>
              <c:f>'[SOUHRN Modelace ZP 2023 a 2024 - po připomínkách.xlsx]Zůstatky grafy'!$B$8:$H$8</c:f>
              <c:numCache>
                <c:formatCode>#,##0</c:formatCode>
                <c:ptCount val="7"/>
                <c:pt idx="0">
                  <c:v>37786434.406179994</c:v>
                </c:pt>
                <c:pt idx="1">
                  <c:v>1117035</c:v>
                </c:pt>
                <c:pt idx="2">
                  <c:v>5006721</c:v>
                </c:pt>
                <c:pt idx="3">
                  <c:v>3770893.7891700002</c:v>
                </c:pt>
                <c:pt idx="4">
                  <c:v>1012333</c:v>
                </c:pt>
                <c:pt idx="5">
                  <c:v>6095465</c:v>
                </c:pt>
                <c:pt idx="6">
                  <c:v>2015284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EA1-4A87-BDC3-61FFC1BC22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Zůstatky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175-4479-A16E-1BC1C6D7885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175-4479-A16E-1BC1C6D7885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175-4479-A16E-1BC1C6D7885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175-4479-A16E-1BC1C6D7885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175-4479-A16E-1BC1C6D7885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175-4479-A16E-1BC1C6D7885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8175-4479-A16E-1BC1C6D7885F}"/>
              </c:ext>
            </c:extLst>
          </c:dPt>
          <c:dLbls>
            <c:dLbl>
              <c:idx val="6"/>
              <c:layout>
                <c:manualLayout>
                  <c:x val="1.1596888652556191E-2"/>
                  <c:y val="1.806076744157888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175-4479-A16E-1BC1C6D788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'[SOUHRN Modelace ZP 2023 a 2024 - po připomínkách.xlsx]Zůstatky grafy'!$B$1:$H$1</c:f>
              <c:strCache>
                <c:ptCount val="7"/>
                <c:pt idx="0">
                  <c:v>VZP</c:v>
                </c:pt>
                <c:pt idx="1">
                  <c:v>VoZP</c:v>
                </c:pt>
                <c:pt idx="2">
                  <c:v>ČPZP</c:v>
                </c:pt>
                <c:pt idx="3">
                  <c:v>OZP</c:v>
                </c:pt>
                <c:pt idx="4">
                  <c:v>ZP Škoda</c:v>
                </c:pt>
                <c:pt idx="5">
                  <c:v>ZP MV</c:v>
                </c:pt>
                <c:pt idx="6">
                  <c:v>RBP</c:v>
                </c:pt>
              </c:strCache>
            </c:strRef>
          </c:cat>
          <c:val>
            <c:numRef>
              <c:f>'[SOUHRN Modelace ZP 2023 a 2024 - po připomínkách.xlsx]Zůstatky grafy'!$B$10:$H$10</c:f>
              <c:numCache>
                <c:formatCode>#,##0</c:formatCode>
                <c:ptCount val="7"/>
                <c:pt idx="0">
                  <c:v>39625918.638681442</c:v>
                </c:pt>
                <c:pt idx="1">
                  <c:v>0</c:v>
                </c:pt>
                <c:pt idx="2">
                  <c:v>1260386.7246836526</c:v>
                </c:pt>
                <c:pt idx="3">
                  <c:v>1528343.4439309405</c:v>
                </c:pt>
                <c:pt idx="4">
                  <c:v>23369.781866997117</c:v>
                </c:pt>
                <c:pt idx="5">
                  <c:v>2154318.5737018441</c:v>
                </c:pt>
                <c:pt idx="6">
                  <c:v>1223283.59466307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175-4479-A16E-1BC1C6D788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73B2D9-D452-43F6-8D91-3BB0D553048B}" type="datetimeFigureOut">
              <a:rPr lang="cs-CZ" smtClean="0"/>
              <a:t>24.10.2023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924E8-BBC6-4B50-B7F7-B49551F03F1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7835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D13C6A-9A69-493C-85D5-43799CA412DE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8781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39" y="3791067"/>
            <a:ext cx="5952661" cy="29772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7435" y="2564905"/>
            <a:ext cx="10058400" cy="223393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1477" y="5085184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3063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24.10.2023</a:t>
            </a:fld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3173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7981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1078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24.10.2023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675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1280576" cy="1143000"/>
          </a:xfrm>
        </p:spPr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556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97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24.10.2023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1326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24.10.2023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3880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24.10.2023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2602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24.10.2023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6333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24.10.2023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580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5.jp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4638"/>
            <a:ext cx="10769600" cy="1143000"/>
          </a:xfrm>
          <a:prstGeom prst="rect">
            <a:avLst/>
          </a:prstGeom>
          <a:solidFill>
            <a:srgbClr val="FDBB3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568608" y="0"/>
            <a:ext cx="623392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7904" y="3573016"/>
            <a:ext cx="864096" cy="648072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7904" y="4437112"/>
            <a:ext cx="864096" cy="648072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7904" y="5301209"/>
            <a:ext cx="864096" cy="653299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7904" y="6203719"/>
            <a:ext cx="864096" cy="658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09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 cap="none" spc="-1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7F24B9-C115-4426-BF09-7FC07A8406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6796" y="476672"/>
            <a:ext cx="8196044" cy="1108847"/>
          </a:xfrm>
        </p:spPr>
        <p:txBody>
          <a:bodyPr/>
          <a:lstStyle/>
          <a:p>
            <a:pPr algn="ctr"/>
            <a:r>
              <a:rPr lang="pl-PL" sz="3200" dirty="0"/>
              <a:t>Úhradová vyhláška 2024</a:t>
            </a:r>
            <a:endParaRPr lang="cs-CZ" sz="32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EA7C414-82C2-4B11-BCDB-FA9A590E1D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9072" y="2479720"/>
            <a:ext cx="5544616" cy="1354832"/>
          </a:xfrm>
        </p:spPr>
        <p:txBody>
          <a:bodyPr>
            <a:normAutofit lnSpcReduction="10000"/>
          </a:bodyPr>
          <a:lstStyle/>
          <a:p>
            <a:pPr algn="ctr"/>
            <a:r>
              <a:rPr lang="cs-CZ" sz="3600" b="1" dirty="0">
                <a:solidFill>
                  <a:srgbClr val="002060"/>
                </a:solidFill>
              </a:rPr>
              <a:t>Ing. Helena Rögnerová</a:t>
            </a:r>
          </a:p>
          <a:p>
            <a:pPr algn="ctr"/>
            <a:r>
              <a:rPr lang="cs-CZ" dirty="0">
                <a:solidFill>
                  <a:srgbClr val="002060"/>
                </a:solidFill>
              </a:rPr>
              <a:t>vrchní ředitelka pro ekonomiku a zdravotní pojištění </a:t>
            </a:r>
          </a:p>
          <a:p>
            <a:pPr algn="ctr"/>
            <a:r>
              <a:rPr lang="cs-CZ" dirty="0">
                <a:solidFill>
                  <a:srgbClr val="002060"/>
                </a:solidFill>
              </a:rPr>
              <a:t>MZ ČR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46AE5866-BAE9-44A0-B2CF-DEC03C3DFD84}"/>
              </a:ext>
            </a:extLst>
          </p:cNvPr>
          <p:cNvSpPr txBox="1"/>
          <p:nvPr/>
        </p:nvSpPr>
        <p:spPr>
          <a:xfrm>
            <a:off x="6592389" y="4728754"/>
            <a:ext cx="34311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002060"/>
                </a:solidFill>
              </a:rPr>
              <a:t>Snídaně s novináři</a:t>
            </a:r>
          </a:p>
          <a:p>
            <a:endParaRPr lang="cs-CZ" dirty="0">
              <a:solidFill>
                <a:srgbClr val="002060"/>
              </a:solidFill>
            </a:endParaRPr>
          </a:p>
          <a:p>
            <a:r>
              <a:rPr lang="cs-CZ" dirty="0">
                <a:solidFill>
                  <a:srgbClr val="002060"/>
                </a:solidFill>
              </a:rPr>
              <a:t>Dne 24. října 2023</a:t>
            </a:r>
          </a:p>
        </p:txBody>
      </p:sp>
      <p:sp>
        <p:nvSpPr>
          <p:cNvPr id="5" name="Podnadpis 2">
            <a:extLst>
              <a:ext uri="{FF2B5EF4-FFF2-40B4-BE49-F238E27FC236}">
                <a16:creationId xmlns:a16="http://schemas.microsoft.com/office/drawing/2014/main" id="{996928B9-EE8B-6EAB-268F-6508389BD864}"/>
              </a:ext>
            </a:extLst>
          </p:cNvPr>
          <p:cNvSpPr txBox="1">
            <a:spLocks/>
          </p:cNvSpPr>
          <p:nvPr/>
        </p:nvSpPr>
        <p:spPr>
          <a:xfrm>
            <a:off x="6274600" y="2479720"/>
            <a:ext cx="4200103" cy="135483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3600" b="1" dirty="0">
                <a:solidFill>
                  <a:srgbClr val="002060"/>
                </a:solidFill>
              </a:rPr>
              <a:t>Mgr. Tomáš Troch</a:t>
            </a:r>
          </a:p>
          <a:p>
            <a:pPr algn="ctr"/>
            <a:r>
              <a:rPr lang="cs-CZ" dirty="0">
                <a:solidFill>
                  <a:srgbClr val="002060"/>
                </a:solidFill>
              </a:rPr>
              <a:t>ředitel odboru regulace cen a úhrad</a:t>
            </a:r>
          </a:p>
          <a:p>
            <a:pPr algn="ctr"/>
            <a:r>
              <a:rPr lang="cs-CZ" dirty="0">
                <a:solidFill>
                  <a:srgbClr val="002060"/>
                </a:solidFill>
              </a:rPr>
              <a:t>MZ ČR</a:t>
            </a:r>
          </a:p>
        </p:txBody>
      </p:sp>
    </p:spTree>
    <p:extLst>
      <p:ext uri="{BB962C8B-B14F-4D97-AF65-F5344CB8AC3E}">
        <p14:creationId xmlns:p14="http://schemas.microsoft.com/office/powerpoint/2010/main" val="177526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D2F680-9F80-4D1F-8AA3-5D8AFF16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Příjmy systému veřejného zdravotního pojištění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6CED84C-FA75-4D68-9687-BCBEF047D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287" y="1600200"/>
            <a:ext cx="11055289" cy="5257800"/>
          </a:xfrm>
        </p:spPr>
        <p:txBody>
          <a:bodyPr>
            <a:normAutofit/>
          </a:bodyPr>
          <a:lstStyle/>
          <a:p>
            <a:pPr algn="just"/>
            <a:r>
              <a:rPr lang="cs-CZ" sz="2000" dirty="0"/>
              <a:t>V roce 2023 poslední fixní platba za státní pojištěnce 1 900 Kč</a:t>
            </a:r>
          </a:p>
          <a:p>
            <a:pPr algn="just"/>
            <a:r>
              <a:rPr lang="cs-CZ" sz="2000" dirty="0"/>
              <a:t>V roce 2024 automatická valorizace platby za státní pojištěnce = 2 085 Kč, růst o cca 11 mld. Kč</a:t>
            </a:r>
          </a:p>
          <a:p>
            <a:pPr lvl="1" algn="just"/>
            <a:r>
              <a:rPr lang="cs-CZ" sz="1800" dirty="0"/>
              <a:t>Navýšení analogicky s valorizací důchodů o inflaci a ½ růstu reálné mzdy</a:t>
            </a:r>
          </a:p>
          <a:p>
            <a:pPr algn="just"/>
            <a:r>
              <a:rPr lang="cs-CZ" sz="2000" dirty="0"/>
              <a:t>Pro rok 2024 růst příjmů o 31,7 mld. Kč (o 6,8 %)</a:t>
            </a:r>
          </a:p>
          <a:p>
            <a:pPr lvl="1" algn="just"/>
            <a:r>
              <a:rPr lang="cs-CZ" sz="1800" dirty="0"/>
              <a:t>Příjem bude pravděpodobně vyšší – každý rok dochází zpravidla k </a:t>
            </a:r>
            <a:r>
              <a:rPr lang="cs-CZ" sz="1800" dirty="0" err="1"/>
              <a:t>nadvýběru</a:t>
            </a:r>
            <a:r>
              <a:rPr lang="cs-CZ" sz="1800" dirty="0"/>
              <a:t> oproti predikci</a:t>
            </a:r>
          </a:p>
          <a:p>
            <a:pPr lvl="1" algn="just"/>
            <a:r>
              <a:rPr lang="cs-CZ" sz="1800" dirty="0"/>
              <a:t>Stále jsou přítomny vlivy, které nejsou snadno </a:t>
            </a:r>
            <a:r>
              <a:rPr lang="cs-CZ" sz="1800" dirty="0" err="1"/>
              <a:t>predikovatelné</a:t>
            </a:r>
            <a:r>
              <a:rPr lang="cs-CZ" sz="1800" dirty="0"/>
              <a:t> (např. počet Ukrajinských pojištěnců, kolektivní vyjednávání o mzdách)</a:t>
            </a:r>
            <a:endParaRPr lang="cs-CZ" sz="1600" dirty="0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BDEE9CC6-1490-4D81-8498-41FD075B91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980346"/>
              </p:ext>
            </p:extLst>
          </p:nvPr>
        </p:nvGraphicFramePr>
        <p:xfrm>
          <a:off x="254861" y="4194273"/>
          <a:ext cx="6140680" cy="2041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7240">
                  <a:extLst>
                    <a:ext uri="{9D8B030D-6E8A-4147-A177-3AD203B41FA5}">
                      <a16:colId xmlns:a16="http://schemas.microsoft.com/office/drawing/2014/main" val="2908078174"/>
                    </a:ext>
                  </a:extLst>
                </a:gridCol>
                <a:gridCol w="877240">
                  <a:extLst>
                    <a:ext uri="{9D8B030D-6E8A-4147-A177-3AD203B41FA5}">
                      <a16:colId xmlns:a16="http://schemas.microsoft.com/office/drawing/2014/main" val="755165202"/>
                    </a:ext>
                  </a:extLst>
                </a:gridCol>
                <a:gridCol w="877240">
                  <a:extLst>
                    <a:ext uri="{9D8B030D-6E8A-4147-A177-3AD203B41FA5}">
                      <a16:colId xmlns:a16="http://schemas.microsoft.com/office/drawing/2014/main" val="3587810965"/>
                    </a:ext>
                  </a:extLst>
                </a:gridCol>
                <a:gridCol w="877240">
                  <a:extLst>
                    <a:ext uri="{9D8B030D-6E8A-4147-A177-3AD203B41FA5}">
                      <a16:colId xmlns:a16="http://schemas.microsoft.com/office/drawing/2014/main" val="4033371278"/>
                    </a:ext>
                  </a:extLst>
                </a:gridCol>
                <a:gridCol w="877240">
                  <a:extLst>
                    <a:ext uri="{9D8B030D-6E8A-4147-A177-3AD203B41FA5}">
                      <a16:colId xmlns:a16="http://schemas.microsoft.com/office/drawing/2014/main" val="2185073005"/>
                    </a:ext>
                  </a:extLst>
                </a:gridCol>
                <a:gridCol w="877240">
                  <a:extLst>
                    <a:ext uri="{9D8B030D-6E8A-4147-A177-3AD203B41FA5}">
                      <a16:colId xmlns:a16="http://schemas.microsoft.com/office/drawing/2014/main" val="2075414486"/>
                    </a:ext>
                  </a:extLst>
                </a:gridCol>
                <a:gridCol w="877240">
                  <a:extLst>
                    <a:ext uri="{9D8B030D-6E8A-4147-A177-3AD203B41FA5}">
                      <a16:colId xmlns:a16="http://schemas.microsoft.com/office/drawing/2014/main" val="1941825284"/>
                    </a:ext>
                  </a:extLst>
                </a:gridCol>
              </a:tblGrid>
              <a:tr h="29438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u="none" strike="noStrike">
                          <a:effectLst/>
                        </a:rPr>
                        <a:t>(v mld. Kč)</a:t>
                      </a:r>
                      <a:endParaRPr lang="cs-CZ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u="none" strike="noStrike">
                          <a:effectLst/>
                        </a:rPr>
                        <a:t>2019</a:t>
                      </a:r>
                      <a:endParaRPr lang="cs-CZ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u="none" strike="noStrike" dirty="0">
                          <a:effectLst/>
                        </a:rPr>
                        <a:t>2020</a:t>
                      </a:r>
                      <a:endParaRPr lang="cs-CZ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u="none" strike="noStrike" dirty="0">
                          <a:effectLst/>
                        </a:rPr>
                        <a:t>2021</a:t>
                      </a:r>
                      <a:endParaRPr lang="cs-CZ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u="none" strike="noStrike">
                          <a:effectLst/>
                        </a:rPr>
                        <a:t>2022</a:t>
                      </a:r>
                      <a:endParaRPr lang="cs-CZ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u="none" strike="noStrike" dirty="0">
                          <a:effectLst/>
                        </a:rPr>
                        <a:t>2023*</a:t>
                      </a:r>
                      <a:endParaRPr lang="cs-CZ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2024*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30863570"/>
                  </a:ext>
                </a:extLst>
              </a:tr>
              <a:tr h="43835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u="none" strike="noStrike">
                          <a:effectLst/>
                        </a:rPr>
                        <a:t>Výběr pojistného </a:t>
                      </a:r>
                      <a:endParaRPr lang="cs-CZ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u="none" strike="noStrike">
                          <a:effectLst/>
                        </a:rPr>
                        <a:t>255,7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u="none" strike="noStrike">
                          <a:effectLst/>
                        </a:rPr>
                        <a:t>256,3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u="none" strike="noStrike" dirty="0">
                          <a:effectLst/>
                        </a:rPr>
                        <a:t>268,7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u="none" strike="noStrike" dirty="0">
                          <a:effectLst/>
                        </a:rPr>
                        <a:t>295,9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u="none" strike="noStrike" dirty="0">
                          <a:effectLst/>
                        </a:rPr>
                        <a:t>322,3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343,1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55947319"/>
                  </a:ext>
                </a:extLst>
              </a:tr>
              <a:tr h="29438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u="none" strike="noStrike">
                          <a:effectLst/>
                        </a:rPr>
                        <a:t>Platba státu</a:t>
                      </a:r>
                      <a:endParaRPr lang="cs-CZ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u="none" strike="noStrike">
                          <a:effectLst/>
                        </a:rPr>
                        <a:t>71,8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u="none" strike="noStrike">
                          <a:effectLst/>
                        </a:rPr>
                        <a:t>97,3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u="none" strike="noStrike" dirty="0">
                          <a:effectLst/>
                        </a:rPr>
                        <a:t>127,0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u="none" strike="noStrike" dirty="0">
                          <a:effectLst/>
                        </a:rPr>
                        <a:t>131,8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u="none" strike="noStrike" dirty="0">
                          <a:effectLst/>
                        </a:rPr>
                        <a:t>140,1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98450409"/>
                  </a:ext>
                </a:extLst>
              </a:tr>
              <a:tr h="29438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u="none" strike="noStrike">
                          <a:effectLst/>
                        </a:rPr>
                        <a:t>Ostatní příjmy</a:t>
                      </a:r>
                      <a:endParaRPr lang="cs-CZ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u="none" strike="noStrike">
                          <a:effectLst/>
                        </a:rPr>
                        <a:t>3,9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u="none" strike="noStrike">
                          <a:effectLst/>
                        </a:rPr>
                        <a:t>4,4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u="none" strike="noStrike">
                          <a:effectLst/>
                        </a:rPr>
                        <a:t>4,2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u="none" strike="noStrike" dirty="0">
                          <a:effectLst/>
                        </a:rPr>
                        <a:t>5,4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7559108"/>
                  </a:ext>
                </a:extLst>
              </a:tr>
              <a:tr h="29438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u="none" strike="noStrike">
                          <a:effectLst/>
                        </a:rPr>
                        <a:t>Celkem příjmy</a:t>
                      </a:r>
                      <a:endParaRPr lang="cs-CZ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1" u="none" strike="noStrike" dirty="0">
                          <a:effectLst/>
                        </a:rPr>
                        <a:t>331,5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1" u="none" strike="noStrike" dirty="0">
                          <a:effectLst/>
                        </a:rPr>
                        <a:t>358,0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1" u="none" strike="noStrike" dirty="0">
                          <a:effectLst/>
                        </a:rPr>
                        <a:t>399,9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1" u="none" strike="noStrike" dirty="0">
                          <a:effectLst/>
                        </a:rPr>
                        <a:t>432,7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1" u="none" strike="noStrike" dirty="0">
                          <a:effectLst/>
                        </a:rPr>
                        <a:t>467,8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499,5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87355021"/>
                  </a:ext>
                </a:extLst>
              </a:tr>
            </a:tbl>
          </a:graphicData>
        </a:graphic>
      </p:graphicFrame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C26809F9-558D-4804-AFF0-2396565279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2140657"/>
              </p:ext>
            </p:extLst>
          </p:nvPr>
        </p:nvGraphicFramePr>
        <p:xfrm>
          <a:off x="6395541" y="4197882"/>
          <a:ext cx="4572000" cy="2287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21FC878D-DDF3-6F5B-8AB3-D15F9AB3F412}"/>
              </a:ext>
            </a:extLst>
          </p:cNvPr>
          <p:cNvSpPr txBox="1"/>
          <p:nvPr/>
        </p:nvSpPr>
        <p:spPr>
          <a:xfrm>
            <a:off x="225287" y="6304311"/>
            <a:ext cx="42921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i="1" dirty="0"/>
              <a:t>*Predikce Ministerstva financí ČR</a:t>
            </a:r>
          </a:p>
        </p:txBody>
      </p:sp>
    </p:spTree>
    <p:extLst>
      <p:ext uri="{BB962C8B-B14F-4D97-AF65-F5344CB8AC3E}">
        <p14:creationId xmlns:p14="http://schemas.microsoft.com/office/powerpoint/2010/main" val="69344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758256-0621-4B62-B3B5-F664B4A89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nákladů 2024 a bilance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0C7EFA5-BB1F-459E-97DE-25869994C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Příjmy systému: </a:t>
            </a:r>
            <a:r>
              <a:rPr lang="cs-CZ" b="1" dirty="0"/>
              <a:t>499,5 mld. Kč</a:t>
            </a:r>
          </a:p>
          <a:p>
            <a:pPr algn="just"/>
            <a:r>
              <a:rPr lang="cs-CZ" dirty="0"/>
              <a:t>Výdaje systému: </a:t>
            </a:r>
            <a:r>
              <a:rPr lang="cs-CZ" b="1" dirty="0"/>
              <a:t>508,8 mld. Kč</a:t>
            </a:r>
          </a:p>
          <a:p>
            <a:pPr lvl="1" algn="just"/>
            <a:r>
              <a:rPr lang="cs-CZ" dirty="0"/>
              <a:t>Z toho na zdravotní péči: </a:t>
            </a:r>
            <a:r>
              <a:rPr lang="cs-CZ" b="1" dirty="0"/>
              <a:t>493,3 mld. Kč</a:t>
            </a:r>
          </a:p>
          <a:p>
            <a:pPr algn="just"/>
            <a:r>
              <a:rPr lang="cs-CZ" dirty="0"/>
              <a:t>Saldo: -</a:t>
            </a:r>
            <a:r>
              <a:rPr lang="cs-CZ" b="1" dirty="0"/>
              <a:t>9,2 mld. Kč</a:t>
            </a:r>
          </a:p>
          <a:p>
            <a:pPr lvl="1" algn="just"/>
            <a:r>
              <a:rPr lang="cs-CZ" dirty="0"/>
              <a:t>Saldo nerovnoměrně rozloženo: -2,2 mld. Kč u VZP a -7 mld. Kč u ZZP</a:t>
            </a:r>
          </a:p>
          <a:p>
            <a:pPr lvl="1" algn="just"/>
            <a:r>
              <a:rPr lang="cs-CZ" dirty="0"/>
              <a:t>Očekávané zůstatky ZP k 31.12.2023 činí 53,7 mld. Kč, k 31.12.2024 odhad 44,5 mld. Kč</a:t>
            </a:r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60A9DF5F-EE7E-88AF-F012-9F91D373A1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751060"/>
              </p:ext>
            </p:extLst>
          </p:nvPr>
        </p:nvGraphicFramePr>
        <p:xfrm>
          <a:off x="1902765" y="4090987"/>
          <a:ext cx="2317597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1F39BB54-B368-4C6C-912F-3F6E379C80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6516541"/>
              </p:ext>
            </p:extLst>
          </p:nvPr>
        </p:nvGraphicFramePr>
        <p:xfrm>
          <a:off x="4354728" y="4090987"/>
          <a:ext cx="2317597" cy="2336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af 8">
            <a:extLst>
              <a:ext uri="{FF2B5EF4-FFF2-40B4-BE49-F238E27FC236}">
                <a16:creationId xmlns:a16="http://schemas.microsoft.com/office/drawing/2014/main" id="{6424E52F-A1C2-48B9-BE91-029D3F8B87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8545608"/>
              </p:ext>
            </p:extLst>
          </p:nvPr>
        </p:nvGraphicFramePr>
        <p:xfrm>
          <a:off x="6812841" y="4087920"/>
          <a:ext cx="2317597" cy="2336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42742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CE272A-67EF-6699-47B7-4A6A7CFFF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Dohodovací řízení a růst úhrad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6054F6-9DB4-AF9D-6151-E452D1C36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u="sng" dirty="0"/>
              <a:t>Dohodovací řízení</a:t>
            </a:r>
          </a:p>
          <a:p>
            <a:pPr lvl="1" algn="just"/>
            <a:r>
              <a:rPr lang="cs-CZ" dirty="0"/>
              <a:t>Pro rok 2024 dohoda jen u 4 malých segmentů na růstu úhrad o 5 % (lékárny, doprava, gynekologie, hemodialýza)</a:t>
            </a:r>
          </a:p>
          <a:p>
            <a:pPr lvl="1" algn="just"/>
            <a:r>
              <a:rPr lang="cs-CZ" dirty="0"/>
              <a:t>U dalších 7 segmentů společné návrh poskytovatelů a VZP na 8 %</a:t>
            </a:r>
          </a:p>
          <a:p>
            <a:pPr lvl="1" algn="just"/>
            <a:r>
              <a:rPr lang="cs-CZ" dirty="0"/>
              <a:t>U 3 segmentů žádná dohoda (praktiční lékaři, specialisté, domácí péče)</a:t>
            </a:r>
          </a:p>
          <a:p>
            <a:pPr lvl="1" algn="just"/>
            <a:r>
              <a:rPr lang="cs-CZ" dirty="0"/>
              <a:t>MZ vycházelo z dohod, ke společným návrhům bylo přihlédnuto</a:t>
            </a:r>
          </a:p>
          <a:p>
            <a:pPr lvl="1" algn="just"/>
            <a:endParaRPr lang="cs-CZ" dirty="0"/>
          </a:p>
          <a:p>
            <a:pPr algn="just"/>
            <a:r>
              <a:rPr lang="cs-CZ" u="sng" dirty="0"/>
              <a:t>Po dohodovacím řízení</a:t>
            </a:r>
          </a:p>
          <a:p>
            <a:pPr lvl="1" algn="just"/>
            <a:r>
              <a:rPr lang="cs-CZ" dirty="0"/>
              <a:t>Navýšení makroekonomické predikce o 5 mld. Kč</a:t>
            </a:r>
          </a:p>
          <a:p>
            <a:pPr lvl="1" algn="just"/>
            <a:r>
              <a:rPr lang="cs-CZ" dirty="0"/>
              <a:t>Odhadovaný růst průměrné mzdy 2024 o 5,8 %</a:t>
            </a:r>
          </a:p>
          <a:p>
            <a:pPr lvl="1" algn="just"/>
            <a:r>
              <a:rPr lang="cs-CZ" dirty="0"/>
              <a:t>Příznivý vývoj zůstatků na fondech pojišťoven</a:t>
            </a:r>
          </a:p>
          <a:p>
            <a:pPr lvl="1" algn="just"/>
            <a:r>
              <a:rPr lang="cs-CZ" dirty="0"/>
              <a:t>MZ s přihlédnutím na zmíněné a další faktory stanovilo průměrný růst 6 % (+ vyšší růst u prioritních oblastí)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1362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A92F70-EF5B-A741-6C56-48918DBA7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Růst jednotlivých segmentů péče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389027-C74C-8468-DF3B-90BBE2BE6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590675"/>
            <a:ext cx="10315575" cy="4800600"/>
          </a:xfrm>
        </p:spPr>
        <p:txBody>
          <a:bodyPr/>
          <a:lstStyle/>
          <a:p>
            <a:r>
              <a:rPr lang="cs-CZ" dirty="0"/>
              <a:t>Ještě v roce 2023 plošný růst o 8 % u všech segmentů – neřeší různou situaci v jednotlivých segmentech</a:t>
            </a:r>
          </a:p>
          <a:p>
            <a:r>
              <a:rPr lang="cs-CZ" dirty="0"/>
              <a:t>Pro rok 2024 růst jednotlivých segmentů diverzifikován dle priorit dostupnosti:</a:t>
            </a:r>
          </a:p>
          <a:p>
            <a:pPr lvl="1"/>
            <a:r>
              <a:rPr lang="cs-CZ" dirty="0"/>
              <a:t>6 % - většina segmentů</a:t>
            </a:r>
          </a:p>
          <a:p>
            <a:pPr lvl="1"/>
            <a:r>
              <a:rPr lang="cs-CZ" dirty="0"/>
              <a:t>8 % - lékárny, následná péče, péče o duševní zdraví – systémová podpora</a:t>
            </a:r>
          </a:p>
          <a:p>
            <a:pPr lvl="1"/>
            <a:r>
              <a:rPr lang="cs-CZ" dirty="0"/>
              <a:t>10 % - všeobecní praktičtí lékaři, kamenné hospici – zlepšení dostupnosti a rozvoj segmentu</a:t>
            </a:r>
          </a:p>
          <a:p>
            <a:pPr lvl="1"/>
            <a:r>
              <a:rPr lang="cs-CZ" dirty="0"/>
              <a:t>11,5 % - stomatologie – systémové úpravy, podpora péče o děti, moderní metody</a:t>
            </a:r>
          </a:p>
          <a:p>
            <a:pPr lvl="1"/>
            <a:r>
              <a:rPr lang="cs-CZ" dirty="0"/>
              <a:t>16 % - domácí paliativní péče, ošetřovatelská péče v sociálních službách –priorita MZ pro podporu péče na zdravotně-sociálním pomezí</a:t>
            </a:r>
          </a:p>
          <a:p>
            <a:pPr lvl="1"/>
            <a:r>
              <a:rPr lang="cs-CZ" dirty="0"/>
              <a:t>17,5 % - praktičtí lékaři pro děti a dorost – kritická krize dostupnosti péče</a:t>
            </a:r>
          </a:p>
          <a:p>
            <a:pPr lvl="1"/>
            <a:endParaRPr lang="cs-CZ" dirty="0"/>
          </a:p>
          <a:p>
            <a:pPr marL="11430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6043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43A90A-C059-45C3-090B-1EF88208B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Systémové změny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DCD1BF-0A29-94F7-91D5-DA534E16B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0160000" cy="4983162"/>
          </a:xfrm>
        </p:spPr>
        <p:txBody>
          <a:bodyPr/>
          <a:lstStyle/>
          <a:p>
            <a:pPr marL="114300" indent="0">
              <a:buNone/>
            </a:pPr>
            <a:r>
              <a:rPr lang="cs-CZ" dirty="0"/>
              <a:t>Systémové změny v úhradách:</a:t>
            </a:r>
          </a:p>
          <a:p>
            <a:pPr marL="571500" indent="-457200">
              <a:buFont typeface="+mj-lt"/>
              <a:buAutoNum type="arabicPeriod"/>
            </a:pPr>
            <a:r>
              <a:rPr lang="cs-CZ" dirty="0"/>
              <a:t>Podpora jednodenní péče</a:t>
            </a:r>
          </a:p>
          <a:p>
            <a:pPr lvl="1"/>
            <a:r>
              <a:rPr lang="cs-CZ" dirty="0"/>
              <a:t>Pilot v roce 2023; pro rok 2024 rozšíření odborností a výkonů, úhrady vychází z CZ-DRG</a:t>
            </a:r>
          </a:p>
          <a:p>
            <a:pPr lvl="1"/>
            <a:r>
              <a:rPr lang="cs-CZ" dirty="0"/>
              <a:t>Podpora jednodenní péče v nemocnicích – v rámci akutní lůžkové péče</a:t>
            </a:r>
          </a:p>
          <a:p>
            <a:pPr marL="571500" indent="-457200">
              <a:buFont typeface="+mj-lt"/>
              <a:buAutoNum type="arabicPeriod"/>
            </a:pPr>
            <a:r>
              <a:rPr lang="cs-CZ" dirty="0"/>
              <a:t>Podpora péče o děti</a:t>
            </a:r>
          </a:p>
          <a:p>
            <a:pPr lvl="1"/>
            <a:r>
              <a:rPr lang="cs-CZ" dirty="0"/>
              <a:t>Ve všech ambulantních segmentech nové bonifikační výkony – i pro </a:t>
            </a:r>
            <a:r>
              <a:rPr lang="cs-CZ" dirty="0" err="1"/>
              <a:t>neklinické</a:t>
            </a:r>
            <a:r>
              <a:rPr lang="cs-CZ" dirty="0"/>
              <a:t> výkony</a:t>
            </a:r>
          </a:p>
          <a:p>
            <a:pPr lvl="1"/>
            <a:r>
              <a:rPr lang="cs-CZ" dirty="0"/>
              <a:t>Vyčlenění dětské péče z ambulantního paušálu nemocnic</a:t>
            </a:r>
          </a:p>
          <a:p>
            <a:pPr marL="571500" indent="-457200">
              <a:buFont typeface="+mj-lt"/>
              <a:buAutoNum type="arabicPeriod"/>
            </a:pPr>
            <a:r>
              <a:rPr lang="cs-CZ" dirty="0"/>
              <a:t>Podpora paliativní péče</a:t>
            </a:r>
          </a:p>
          <a:p>
            <a:pPr lvl="1"/>
            <a:r>
              <a:rPr lang="cs-CZ" dirty="0"/>
              <a:t>Rozvoj paliativních týmů nemocnic</a:t>
            </a:r>
          </a:p>
          <a:p>
            <a:pPr lvl="1"/>
            <a:r>
              <a:rPr lang="cs-CZ" dirty="0"/>
              <a:t>Rozvoj kamenných i domácích hospiců – podpora integrované péče</a:t>
            </a:r>
          </a:p>
          <a:p>
            <a:pPr marL="571500" indent="-457200">
              <a:buFont typeface="+mj-lt"/>
              <a:buAutoNum type="arabicPeriod"/>
            </a:pPr>
            <a:r>
              <a:rPr lang="cs-CZ" dirty="0"/>
              <a:t>Podpora péče o duševní zdraví</a:t>
            </a:r>
          </a:p>
          <a:p>
            <a:pPr lvl="1"/>
            <a:r>
              <a:rPr lang="cs-CZ" dirty="0"/>
              <a:t>Podpora transformace lůžkové psychiatrické péče</a:t>
            </a:r>
          </a:p>
          <a:p>
            <a:pPr lvl="1"/>
            <a:r>
              <a:rPr lang="cs-CZ" dirty="0"/>
              <a:t>Vyšší růst pro psychiatry, psychology, obzvláště u péče pro děti</a:t>
            </a:r>
          </a:p>
        </p:txBody>
      </p:sp>
    </p:spTree>
    <p:extLst>
      <p:ext uri="{BB962C8B-B14F-4D97-AF65-F5344CB8AC3E}">
        <p14:creationId xmlns:p14="http://schemas.microsoft.com/office/powerpoint/2010/main" val="3039602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DF5A74-1A44-2072-0C49-9F513D9E6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Úhrady nemocnic – hlavní změny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580B78-A2F7-96CE-4E7F-3B5064D0F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0160000" cy="5257800"/>
          </a:xfrm>
        </p:spPr>
        <p:txBody>
          <a:bodyPr/>
          <a:lstStyle/>
          <a:p>
            <a:r>
              <a:rPr lang="cs-CZ" dirty="0"/>
              <a:t>Významný mandatorní náklad centrové léčby – růst o 5 mld. Kč pro rok 2024</a:t>
            </a:r>
          </a:p>
          <a:p>
            <a:r>
              <a:rPr lang="cs-CZ" dirty="0"/>
              <a:t>Pokračování a rozvoj hlavních úhradových trendů akutní lůžkové péče</a:t>
            </a:r>
          </a:p>
          <a:p>
            <a:pPr lvl="1"/>
            <a:r>
              <a:rPr lang="cs-CZ" dirty="0"/>
              <a:t>Sbližování základních sazeb – nově i významněji v paušálu</a:t>
            </a:r>
          </a:p>
          <a:p>
            <a:pPr lvl="1"/>
            <a:r>
              <a:rPr lang="cs-CZ" dirty="0"/>
              <a:t>Vyčleňování péče z paušálu</a:t>
            </a:r>
          </a:p>
          <a:p>
            <a:pPr lvl="1"/>
            <a:r>
              <a:rPr lang="cs-CZ" dirty="0"/>
              <a:t>Centralizace péče</a:t>
            </a:r>
          </a:p>
          <a:p>
            <a:pPr lvl="1"/>
            <a:r>
              <a:rPr lang="cs-CZ" dirty="0"/>
              <a:t>Dopad změn relativních vah</a:t>
            </a:r>
          </a:p>
          <a:p>
            <a:pPr lvl="1"/>
            <a:r>
              <a:rPr lang="cs-CZ" dirty="0"/>
              <a:t>Podpora paliativy a psychiatrie</a:t>
            </a:r>
          </a:p>
          <a:p>
            <a:r>
              <a:rPr lang="cs-CZ" dirty="0"/>
              <a:t>Nově polovina růstu úhrad určena na navyšování platů a mezd zdravotníků</a:t>
            </a:r>
          </a:p>
          <a:p>
            <a:r>
              <a:rPr lang="cs-CZ" dirty="0"/>
              <a:t>Podpora center pro léčbu a diagnostiku vzácných onemocnění</a:t>
            </a:r>
          </a:p>
          <a:p>
            <a:r>
              <a:rPr lang="cs-CZ" dirty="0"/>
              <a:t>Zásadní podpora urgentních příjmů – třísložkový model + podpora LPS</a:t>
            </a:r>
          </a:p>
          <a:p>
            <a:r>
              <a:rPr lang="cs-CZ" dirty="0"/>
              <a:t>Změna úhrad nemocničních ambulancí – nový model, bonifikace za objednávkový systém, sdílení obrazových dat, částečná deregulace, sbližování úhrad</a:t>
            </a:r>
          </a:p>
          <a:p>
            <a:r>
              <a:rPr lang="cs-CZ" dirty="0">
                <a:solidFill>
                  <a:srgbClr val="FF0000"/>
                </a:solidFill>
              </a:rPr>
              <a:t>Výsledek = růst jednotlivých nemocnic v rozsahu 3 % až 15 %</a:t>
            </a:r>
            <a:r>
              <a:rPr lang="cs-CZ" dirty="0"/>
              <a:t> (bez centrové léčby)</a:t>
            </a:r>
            <a:endParaRPr lang="cs-CZ" dirty="0">
              <a:solidFill>
                <a:srgbClr val="FF0000"/>
              </a:solidFill>
            </a:endParaRPr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F7F99A56-36C4-865E-F72F-1C072101DC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284174"/>
              </p:ext>
            </p:extLst>
          </p:nvPr>
        </p:nvGraphicFramePr>
        <p:xfrm>
          <a:off x="4865687" y="2851658"/>
          <a:ext cx="5762625" cy="1158367"/>
        </p:xfrm>
        <a:graphic>
          <a:graphicData uri="http://schemas.openxmlformats.org/drawingml/2006/table">
            <a:tbl>
              <a:tblPr firstRow="1" firstCol="1" bandRow="1"/>
              <a:tblGrid>
                <a:gridCol w="1312344">
                  <a:extLst>
                    <a:ext uri="{9D8B030D-6E8A-4147-A177-3AD203B41FA5}">
                      <a16:colId xmlns:a16="http://schemas.microsoft.com/office/drawing/2014/main" val="2762025514"/>
                    </a:ext>
                  </a:extLst>
                </a:gridCol>
                <a:gridCol w="1224685">
                  <a:extLst>
                    <a:ext uri="{9D8B030D-6E8A-4147-A177-3AD203B41FA5}">
                      <a16:colId xmlns:a16="http://schemas.microsoft.com/office/drawing/2014/main" val="1893796592"/>
                    </a:ext>
                  </a:extLst>
                </a:gridCol>
                <a:gridCol w="1107806">
                  <a:extLst>
                    <a:ext uri="{9D8B030D-6E8A-4147-A177-3AD203B41FA5}">
                      <a16:colId xmlns:a16="http://schemas.microsoft.com/office/drawing/2014/main" val="2171825167"/>
                    </a:ext>
                  </a:extLst>
                </a:gridCol>
                <a:gridCol w="1067153">
                  <a:extLst>
                    <a:ext uri="{9D8B030D-6E8A-4147-A177-3AD203B41FA5}">
                      <a16:colId xmlns:a16="http://schemas.microsoft.com/office/drawing/2014/main" val="1182871920"/>
                    </a:ext>
                  </a:extLst>
                </a:gridCol>
                <a:gridCol w="1050637">
                  <a:extLst>
                    <a:ext uri="{9D8B030D-6E8A-4147-A177-3AD203B41FA5}">
                      <a16:colId xmlns:a16="http://schemas.microsoft.com/office/drawing/2014/main" val="2517816477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Podíly péče dle typů úhrady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94517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Způsob úhrady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Část přílohy č. 10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 2022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 2023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 2024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9530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Paušální úhrada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53,9 %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50,7 %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46,2 %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6892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Vyčleněné z paušálu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C+E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42,8 %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38,3 %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35,8 %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475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Případový paušál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B+F+G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1,2 %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8,9 %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15,4 %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75233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Psychiatrie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D+H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cs-CZ" sz="12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2,2 %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cs-CZ" sz="12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2,2 %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cs-CZ" sz="12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2,6 %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78526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9804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CFBE43-AFF1-BEE9-1792-E2607D417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Úhrady ambulancí – hlavní změny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BF8B07-1702-ADFC-5AA9-D4D2B52DA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Obecně - dopad automatické valorizace seznamu výkonů (SZV)</a:t>
            </a:r>
          </a:p>
          <a:p>
            <a:pPr lvl="1"/>
            <a:r>
              <a:rPr lang="cs-CZ" dirty="0"/>
              <a:t>Růst počtu bodů za osobní a režijní náklady o 15 %</a:t>
            </a:r>
          </a:p>
          <a:p>
            <a:pPr lvl="1"/>
            <a:r>
              <a:rPr lang="cs-CZ" dirty="0"/>
              <a:t>U většiny segmentů snížení hodnoty bodu pro dosažení cílového růstu </a:t>
            </a:r>
          </a:p>
          <a:p>
            <a:r>
              <a:rPr lang="cs-CZ" dirty="0"/>
              <a:t>Ambulantní specializovaná péče</a:t>
            </a:r>
          </a:p>
          <a:p>
            <a:pPr lvl="1"/>
            <a:r>
              <a:rPr lang="cs-CZ" dirty="0"/>
              <a:t>Dopad SZV různý dopad na jednotlivé odbornosti</a:t>
            </a:r>
          </a:p>
          <a:p>
            <a:pPr lvl="1"/>
            <a:r>
              <a:rPr lang="cs-CZ" dirty="0"/>
              <a:t>Diferenciace hodnoty bodu pro dosažení podobného růstu napříč odbornostmi</a:t>
            </a:r>
          </a:p>
          <a:p>
            <a:r>
              <a:rPr lang="cs-CZ" dirty="0"/>
              <a:t>Stomatologie</a:t>
            </a:r>
          </a:p>
          <a:p>
            <a:pPr lvl="1"/>
            <a:r>
              <a:rPr lang="cs-CZ" dirty="0"/>
              <a:t>Společný návrh VZP a poskytovatelů na 15 % růst -&gt; MZ snížilo na 11,5 %</a:t>
            </a:r>
          </a:p>
          <a:p>
            <a:pPr lvl="1"/>
            <a:r>
              <a:rPr lang="cs-CZ" dirty="0"/>
              <a:t>Podpora ortodoncie, </a:t>
            </a:r>
            <a:r>
              <a:rPr lang="cs-CZ" dirty="0" err="1"/>
              <a:t>endodoncie</a:t>
            </a:r>
            <a:r>
              <a:rPr lang="cs-CZ" dirty="0"/>
              <a:t>, prevence, kompozitních výplní a péče o děti</a:t>
            </a:r>
          </a:p>
          <a:p>
            <a:r>
              <a:rPr lang="cs-CZ" dirty="0"/>
              <a:t>Všeobecní praktičtí lékaři a praktičtí lékaři pro děti a dorost</a:t>
            </a:r>
          </a:p>
          <a:p>
            <a:pPr lvl="1"/>
            <a:r>
              <a:rPr lang="cs-CZ" dirty="0"/>
              <a:t>V původním návrhu podpora sdružených praxí a služeb na LPS</a:t>
            </a:r>
          </a:p>
          <a:p>
            <a:pPr lvl="1"/>
            <a:r>
              <a:rPr lang="cs-CZ" dirty="0"/>
              <a:t>Po připomínkách vypuštěno, místo toho vyšší plošný růst</a:t>
            </a:r>
          </a:p>
        </p:txBody>
      </p:sp>
    </p:spTree>
    <p:extLst>
      <p:ext uri="{BB962C8B-B14F-4D97-AF65-F5344CB8AC3E}">
        <p14:creationId xmlns:p14="http://schemas.microsoft.com/office/powerpoint/2010/main" val="2061056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666577-A595-4F68-81D8-83F9BE56AF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79576" y="2564905"/>
            <a:ext cx="7543800" cy="936104"/>
          </a:xfrm>
        </p:spPr>
        <p:txBody>
          <a:bodyPr/>
          <a:lstStyle/>
          <a:p>
            <a:r>
              <a:rPr lang="cs-CZ" sz="4800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6952590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Vlastní 8">
      <a:dk1>
        <a:sysClr val="windowText" lastClr="000000"/>
      </a:dk1>
      <a:lt1>
        <a:sysClr val="window" lastClr="FFFFFF"/>
      </a:lt1>
      <a:dk2>
        <a:srgbClr val="003A63"/>
      </a:dk2>
      <a:lt2>
        <a:srgbClr val="E9E5DC"/>
      </a:lt2>
      <a:accent1>
        <a:srgbClr val="003E6C"/>
      </a:accent1>
      <a:accent2>
        <a:srgbClr val="D31145"/>
      </a:accent2>
      <a:accent3>
        <a:srgbClr val="C2CD23"/>
      </a:accent3>
      <a:accent4>
        <a:srgbClr val="000000"/>
      </a:accent4>
      <a:accent5>
        <a:srgbClr val="F4B700"/>
      </a:accent5>
      <a:accent6>
        <a:srgbClr val="855D5D"/>
      </a:accent6>
      <a:hlink>
        <a:srgbClr val="CC9900"/>
      </a:hlink>
      <a:folHlink>
        <a:srgbClr val="96A9A9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0D950880F07BF44B2E57B4E5148ED1E" ma:contentTypeVersion="10" ma:contentTypeDescription="Vytvoří nový dokument" ma:contentTypeScope="" ma:versionID="006ce238039401efeb2f45b336516167">
  <xsd:schema xmlns:xsd="http://www.w3.org/2001/XMLSchema" xmlns:xs="http://www.w3.org/2001/XMLSchema" xmlns:p="http://schemas.microsoft.com/office/2006/metadata/properties" xmlns:ns2="9e88f56c-316d-488a-9fd7-2d0a6ba3a282" xmlns:ns3="0ad023de-2be6-475c-93fc-d9ba6b650da6" targetNamespace="http://schemas.microsoft.com/office/2006/metadata/properties" ma:root="true" ma:fieldsID="3203054912e405a9cf6caa50869529da" ns2:_="" ns3:_="">
    <xsd:import namespace="9e88f56c-316d-488a-9fd7-2d0a6ba3a282"/>
    <xsd:import namespace="0ad023de-2be6-475c-93fc-d9ba6b650d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88f56c-316d-488a-9fd7-2d0a6ba3a2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d023de-2be6-475c-93fc-d9ba6b650da6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92B384D-07E0-4790-89F1-CD4AE4C32D4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9EF185-A34B-4CED-811D-A9EBB5C145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88f56c-316d-488a-9fd7-2d0a6ba3a282"/>
    <ds:schemaRef ds:uri="0ad023de-2be6-475c-93fc-d9ba6b650d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74EAED6-E130-4726-B45D-98634CEB1E9E}">
  <ds:schemaRefs>
    <ds:schemaRef ds:uri="http://schemas.microsoft.com/office/2006/documentManagement/types"/>
    <ds:schemaRef ds:uri="http://schemas.microsoft.com/office/infopath/2007/PartnerControls"/>
    <ds:schemaRef ds:uri="9e88f56c-316d-488a-9fd7-2d0a6ba3a282"/>
    <ds:schemaRef ds:uri="http://purl.org/dc/terms/"/>
    <ds:schemaRef ds:uri="http://purl.org/dc/elements/1.1/"/>
    <ds:schemaRef ds:uri="http://www.w3.org/XML/1998/namespace"/>
    <ds:schemaRef ds:uri="http://purl.org/dc/dcmitype/"/>
    <ds:schemaRef ds:uri="http://schemas.microsoft.com/office/2006/metadata/properti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3506</TotalTime>
  <Words>906</Words>
  <Application>Microsoft Office PowerPoint</Application>
  <PresentationFormat>Širokoúhlá obrazovka</PresentationFormat>
  <Paragraphs>157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Times New Roman</vt:lpstr>
      <vt:lpstr>Sousedství</vt:lpstr>
      <vt:lpstr>Úhradová vyhláška 2024</vt:lpstr>
      <vt:lpstr>Příjmy systému veřejného zdravotního pojištění</vt:lpstr>
      <vt:lpstr>Vývoj nákladů 2024 a bilance</vt:lpstr>
      <vt:lpstr>Dohodovací řízení a růst úhrad</vt:lpstr>
      <vt:lpstr>Růst jednotlivých segmentů péče</vt:lpstr>
      <vt:lpstr>Systémové změny</vt:lpstr>
      <vt:lpstr>Úhrady nemocnic – hlavní změny</vt:lpstr>
      <vt:lpstr>Úhrady ambulancí – hlavní změny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Ambice vlády pro úhrady zdravotní péče v roce 2022</dc:title>
  <dc:creator>Hodač Jan Ing.</dc:creator>
  <cp:lastModifiedBy>Dobrá Jana, Mgr.</cp:lastModifiedBy>
  <cp:revision>93</cp:revision>
  <dcterms:created xsi:type="dcterms:W3CDTF">2021-11-18T13:56:28Z</dcterms:created>
  <dcterms:modified xsi:type="dcterms:W3CDTF">2023-10-24T08:09:56Z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0x01010030D950880F07BF44B2E57B4E5148ED1E</vt:lpwstr>
  </property>
</Properties>
</file>